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2" r:id="rId1"/>
  </p:sldMasterIdLst>
  <p:notesMasterIdLst>
    <p:notesMasterId r:id="rId52"/>
  </p:notesMasterIdLst>
  <p:sldIdLst>
    <p:sldId id="256" r:id="rId2"/>
    <p:sldId id="384" r:id="rId3"/>
    <p:sldId id="258" r:id="rId4"/>
    <p:sldId id="373" r:id="rId5"/>
    <p:sldId id="367" r:id="rId6"/>
    <p:sldId id="283" r:id="rId7"/>
    <p:sldId id="284" r:id="rId8"/>
    <p:sldId id="285" r:id="rId9"/>
    <p:sldId id="287" r:id="rId10"/>
    <p:sldId id="300" r:id="rId11"/>
    <p:sldId id="302" r:id="rId12"/>
    <p:sldId id="303" r:id="rId13"/>
    <p:sldId id="304" r:id="rId14"/>
    <p:sldId id="305" r:id="rId15"/>
    <p:sldId id="374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8" r:id="rId25"/>
    <p:sldId id="368" r:id="rId26"/>
    <p:sldId id="317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8" r:id="rId36"/>
    <p:sldId id="329" r:id="rId37"/>
    <p:sldId id="330" r:id="rId38"/>
    <p:sldId id="369" r:id="rId39"/>
    <p:sldId id="370" r:id="rId40"/>
    <p:sldId id="371" r:id="rId41"/>
    <p:sldId id="377" r:id="rId42"/>
    <p:sldId id="376" r:id="rId43"/>
    <p:sldId id="375" r:id="rId44"/>
    <p:sldId id="378" r:id="rId45"/>
    <p:sldId id="379" r:id="rId46"/>
    <p:sldId id="381" r:id="rId47"/>
    <p:sldId id="382" r:id="rId48"/>
    <p:sldId id="383" r:id="rId49"/>
    <p:sldId id="385" r:id="rId50"/>
    <p:sldId id="372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0" autoAdjust="0"/>
    <p:restoredTop sz="85990" autoAdjust="0"/>
  </p:normalViewPr>
  <p:slideViewPr>
    <p:cSldViewPr>
      <p:cViewPr varScale="1">
        <p:scale>
          <a:sx n="59" d="100"/>
          <a:sy n="59" d="100"/>
        </p:scale>
        <p:origin x="-1388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1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48DD4-7483-4A02-BA24-3D0F61B31E0A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CAC6B-8C23-4D72-B4A3-DB73F7913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CAC6B-8C23-4D72-B4A3-DB73F79138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4"/>
          <p:cNvSpPr txBox="1">
            <a:spLocks/>
          </p:cNvSpPr>
          <p:nvPr/>
        </p:nvSpPr>
        <p:spPr>
          <a:xfrm>
            <a:off x="1828800" y="2864702"/>
            <a:ext cx="5492750" cy="89852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C572A759-6A51-4108-AA02-DFA0A04FC94B}"/>
          </a:ex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002060"/>
                </a:solidFill>
                <a:effectLst/>
                <a:latin typeface="Arial"/>
                <a:ea typeface="Times New Roman"/>
                <a:cs typeface="Times New Roman"/>
              </a:rPr>
              <a:t>Web Exercise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002060"/>
                </a:solidFill>
                <a:effectLst/>
                <a:latin typeface="Arial"/>
                <a:ea typeface="Times New Roman"/>
                <a:cs typeface="Times New Roman"/>
              </a:rPr>
              <a:t>for Backend Developers</a:t>
            </a:r>
            <a:endParaRPr lang="en-US" sz="1000" dirty="0">
              <a:solidFill>
                <a:srgbClr val="002060"/>
              </a:solidFill>
              <a:effectLst/>
              <a:latin typeface="Georgia"/>
              <a:ea typeface="Times New Roman"/>
              <a:cs typeface="Times New Roman"/>
            </a:endParaRPr>
          </a:p>
        </p:txBody>
      </p:sp>
      <p:sp>
        <p:nvSpPr>
          <p:cNvPr id="21" name="Text Box 12"/>
          <p:cNvSpPr txBox="1">
            <a:spLocks/>
          </p:cNvSpPr>
          <p:nvPr/>
        </p:nvSpPr>
        <p:spPr>
          <a:xfrm>
            <a:off x="6509784" y="5730537"/>
            <a:ext cx="1905000" cy="56515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/>
          </a:ex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spc="5" dirty="0">
                <a:solidFill>
                  <a:srgbClr val="002060"/>
                </a:solidFill>
                <a:effectLst/>
                <a:latin typeface="Arial Black"/>
                <a:ea typeface="Times New Roman"/>
                <a:cs typeface="Times New Roman"/>
              </a:rPr>
              <a:t>AUTHOR</a:t>
            </a:r>
            <a:r>
              <a:rPr lang="en-US" sz="900" dirty="0">
                <a:solidFill>
                  <a:srgbClr val="002060"/>
                </a:solidFill>
                <a:effectLst/>
                <a:latin typeface="Arial Black"/>
                <a:ea typeface="Times New Roman"/>
                <a:cs typeface="Times New Roman"/>
              </a:rPr>
              <a:t>:</a:t>
            </a:r>
            <a:r>
              <a:rPr lang="en-US" sz="900" dirty="0">
                <a:solidFill>
                  <a:srgbClr val="002060"/>
                </a:solidFill>
                <a:effectLst/>
                <a:latin typeface="BentonSans Medium"/>
                <a:ea typeface="Times New Roman"/>
                <a:cs typeface="Times New Roman"/>
              </a:rPr>
              <a:t> </a:t>
            </a:r>
            <a:r>
              <a:rPr lang="en-US" sz="900" dirty="0" smtClean="0">
                <a:solidFill>
                  <a:srgbClr val="002060"/>
                </a:solidFill>
                <a:effectLst/>
                <a:latin typeface="BentonSans Medium"/>
                <a:ea typeface="Times New Roman"/>
                <a:cs typeface="Times New Roman"/>
              </a:rPr>
              <a:t> </a:t>
            </a:r>
            <a:r>
              <a:rPr lang="en-US" sz="900" i="1" dirty="0" smtClean="0">
                <a:solidFill>
                  <a:srgbClr val="002060"/>
                </a:solidFill>
                <a:effectLst/>
                <a:latin typeface="Georgia"/>
                <a:ea typeface="Times New Roman"/>
                <a:cs typeface="Times New Roman"/>
              </a:rPr>
              <a:t>Florin Dascalu</a:t>
            </a:r>
            <a:endParaRPr lang="en-US" sz="1050" dirty="0">
              <a:solidFill>
                <a:srgbClr val="002060"/>
              </a:solidFill>
              <a:latin typeface="Georgia"/>
              <a:ea typeface="Times New Roman"/>
              <a:cs typeface="Times New Roman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 smtClean="0">
                <a:solidFill>
                  <a:srgbClr val="002060"/>
                </a:solidFill>
                <a:effectLst/>
                <a:latin typeface="Arial Black"/>
                <a:ea typeface="Times New Roman"/>
                <a:cs typeface="Times New Roman"/>
              </a:rPr>
              <a:t>LJUNGBY: </a:t>
            </a:r>
            <a:r>
              <a:rPr lang="en-US" sz="900" i="1" dirty="0" smtClean="0">
                <a:solidFill>
                  <a:srgbClr val="002060"/>
                </a:solidFill>
                <a:effectLst/>
                <a:latin typeface="Georgia"/>
                <a:ea typeface="Times New Roman"/>
                <a:cs typeface="Times New Roman"/>
              </a:rPr>
              <a:t>2020 December</a:t>
            </a:r>
            <a:endParaRPr lang="en-US" sz="1050" dirty="0">
              <a:solidFill>
                <a:srgbClr val="002060"/>
              </a:solidFill>
              <a:effectLst/>
              <a:latin typeface="Georgia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732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4" y="1543050"/>
            <a:ext cx="8873066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981200" y="5715000"/>
            <a:ext cx="4572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8399" y="4876800"/>
            <a:ext cx="5891483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55463" y="5116884"/>
            <a:ext cx="513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coordinates will be automatically </a:t>
            </a:r>
            <a:r>
              <a:rPr lang="en-US" sz="1400" dirty="0" smtClean="0"/>
              <a:t>retrieved from </a:t>
            </a:r>
            <a:r>
              <a:rPr lang="en-US" sz="1400" dirty="0"/>
              <a:t>the Google </a:t>
            </a:r>
            <a:r>
              <a:rPr lang="en-US" sz="1400" dirty="0" smtClean="0"/>
              <a:t>App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86901" y="5587382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71595" y="304800"/>
            <a:ext cx="6026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Create a new </a:t>
            </a:r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store for Company01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>
                <a:solidFill>
                  <a:srgbClr val="002060"/>
                </a:solidFill>
              </a:rPr>
              <a:t>The coordinates will not be filled in</a:t>
            </a: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" y="1676400"/>
            <a:ext cx="839893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79966" y="3276600"/>
            <a:ext cx="944034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1" y="3276600"/>
            <a:ext cx="12192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650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>
                <a:solidFill>
                  <a:srgbClr val="002060"/>
                </a:solidFill>
              </a:rPr>
              <a:t>Company01 includes a new </a:t>
            </a:r>
            <a:r>
              <a:rPr lang="en-US" sz="2400" i="1" dirty="0" smtClean="0">
                <a:solidFill>
                  <a:srgbClr val="002060"/>
                </a:solidFill>
              </a:rPr>
              <a:t>store: “Store01Comp01”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47890"/>
            <a:ext cx="8686610" cy="488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0800000">
            <a:off x="8610600" y="3486345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38674" y="3178568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595" y="304800"/>
            <a:ext cx="4376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Create a new store in Company01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678332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981200" y="5638800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5559623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438399" y="4800600"/>
            <a:ext cx="5891483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55463" y="5040684"/>
            <a:ext cx="513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coordinates will be automatically </a:t>
            </a:r>
            <a:r>
              <a:rPr lang="en-US" sz="1400" dirty="0" smtClean="0"/>
              <a:t>retrieved from </a:t>
            </a:r>
            <a:r>
              <a:rPr lang="en-US" sz="1400" dirty="0"/>
              <a:t>the Google </a:t>
            </a:r>
            <a:r>
              <a:rPr lang="en-US" sz="1400" dirty="0" smtClean="0"/>
              <a:t>App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71595" y="304800"/>
            <a:ext cx="6168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Create </a:t>
            </a:r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another store in Company01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>
                <a:solidFill>
                  <a:srgbClr val="002060"/>
                </a:solidFill>
              </a:rPr>
              <a:t>The coordinates will not be filled in</a:t>
            </a: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839893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1000" y="3352800"/>
            <a:ext cx="944034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59035" y="3352800"/>
            <a:ext cx="12192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800000">
            <a:off x="811268" y="2819400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0327" y="2836766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71595" y="304800"/>
            <a:ext cx="389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Click to display all stores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7630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401" y="3124200"/>
            <a:ext cx="13716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8301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Stores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>
                <a:solidFill>
                  <a:srgbClr val="002060"/>
                </a:solidFill>
              </a:rPr>
              <a:t>Stores now contain coordinates retrieved from the Google Maps app</a:t>
            </a:r>
          </a:p>
        </p:txBody>
      </p:sp>
    </p:spTree>
    <p:extLst>
      <p:ext uri="{BB962C8B-B14F-4D97-AF65-F5344CB8AC3E}">
        <p14:creationId xmlns:p14="http://schemas.microsoft.com/office/powerpoint/2010/main" val="146533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7630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9027951">
            <a:off x="7304848" y="3754662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81799" y="3352800"/>
            <a:ext cx="914401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4817" y="4111002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71595" y="304800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Stores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Edit store: “Store02Comp01”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600" y="1676400"/>
            <a:ext cx="8644018" cy="4862260"/>
            <a:chOff x="0" y="0"/>
            <a:chExt cx="12192000" cy="685800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ight Arrow 4"/>
            <p:cNvSpPr/>
            <p:nvPr/>
          </p:nvSpPr>
          <p:spPr>
            <a:xfrm>
              <a:off x="2667000" y="2362200"/>
              <a:ext cx="513766" cy="17125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2729039" y="6172200"/>
              <a:ext cx="513766" cy="17125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527719" y="5181600"/>
            <a:ext cx="4939881" cy="762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19154" y="5377934"/>
            <a:ext cx="335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These information are not editable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1144" y="3273623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1595" y="304800"/>
            <a:ext cx="4717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Update store </a:t>
            </a:r>
            <a:r>
              <a:rPr lang="en-US" sz="2400" i="1" dirty="0">
                <a:solidFill>
                  <a:srgbClr val="002060"/>
                </a:solidFill>
              </a:rPr>
              <a:t>“Store02Comp01</a:t>
            </a:r>
            <a:r>
              <a:rPr lang="en-US" sz="2400" i="1" dirty="0" smtClean="0">
                <a:solidFill>
                  <a:srgbClr val="002060"/>
                </a:solidFill>
              </a:rPr>
              <a:t>”</a:t>
            </a: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Change company to Company03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0862" y="1828800"/>
            <a:ext cx="8448338" cy="4752190"/>
            <a:chOff x="390862" y="1828800"/>
            <a:chExt cx="8448338" cy="475219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62" y="1828800"/>
              <a:ext cx="8448338" cy="475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 rot="10800000">
              <a:off x="1143000" y="4572000"/>
              <a:ext cx="513766" cy="17125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781799" y="3352800"/>
            <a:ext cx="83820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2600" y="4503738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71595" y="304800"/>
            <a:ext cx="5017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Stores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Store02Comp01 is part of Company03 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47558"/>
            <a:ext cx="8811818" cy="495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5400000">
            <a:off x="3867344" y="2304856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09855" y="2209800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595" y="304800"/>
            <a:ext cx="8600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Google Maps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Display coordinates from your location (according to internet provider)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461665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Agenda</a:t>
            </a:r>
            <a:endParaRPr lang="en-US" sz="24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651337"/>
            <a:ext cx="7749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1. Login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2060"/>
                </a:solidFill>
              </a:rPr>
              <a:t>Identity seed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2060"/>
                </a:solidFill>
              </a:rPr>
              <a:t>Sign In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794337"/>
            <a:ext cx="7749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2. CRUD operations for company / store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2060"/>
                </a:solidFill>
              </a:rPr>
              <a:t>Create / Display / Edit / Delete companies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2060"/>
                </a:solidFill>
              </a:rPr>
              <a:t>Create (include geocoding) </a:t>
            </a:r>
            <a:r>
              <a:rPr lang="en-US" sz="2000" i="1" dirty="0">
                <a:solidFill>
                  <a:srgbClr val="002060"/>
                </a:solidFill>
              </a:rPr>
              <a:t>/ Display / Edit / Delete </a:t>
            </a:r>
            <a:r>
              <a:rPr lang="en-US" sz="2000" i="1" dirty="0" smtClean="0">
                <a:solidFill>
                  <a:srgbClr val="002060"/>
                </a:solidFill>
              </a:rPr>
              <a:t>stores</a:t>
            </a:r>
            <a:endParaRPr lang="en-US" sz="2000" i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3906321"/>
            <a:ext cx="7749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002060"/>
                </a:solidFill>
              </a:rPr>
              <a:t>3</a:t>
            </a:r>
            <a:r>
              <a:rPr lang="en-US" sz="2000" b="1" dirty="0">
                <a:solidFill>
                  <a:srgbClr val="002060"/>
                </a:solidFill>
              </a:rPr>
              <a:t>. </a:t>
            </a:r>
            <a:r>
              <a:rPr lang="en-US" sz="2000" b="1" dirty="0" smtClean="0">
                <a:solidFill>
                  <a:srgbClr val="002060"/>
                </a:solidFill>
              </a:rPr>
              <a:t>Google Maps</a:t>
            </a:r>
            <a:endParaRPr lang="en-US" sz="20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2060"/>
                </a:solidFill>
              </a:rPr>
              <a:t>Display coordinates - Geocoding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2060"/>
                </a:solidFill>
              </a:rPr>
              <a:t>Display address – Reverse Geocoding</a:t>
            </a:r>
            <a:endParaRPr lang="en-US" sz="2000" i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5080337"/>
            <a:ext cx="7749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4.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2060"/>
                </a:solidFill>
              </a:rPr>
              <a:t>Script for creating DataBase</a:t>
            </a:r>
            <a:endParaRPr lang="en-US" sz="2000" i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2060"/>
                </a:solidFill>
              </a:rPr>
              <a:t>Seed for seeding data in tables</a:t>
            </a:r>
            <a:endParaRPr lang="en-US" sz="20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1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6986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81296" y="2962178"/>
            <a:ext cx="180970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25962" y="2957964"/>
            <a:ext cx="1202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Display results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6342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Google Maps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Coordinates from your location are now displayed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7630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6200000">
            <a:off x="7924695" y="4122137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62673" y="3273623"/>
            <a:ext cx="180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Copy coordinates here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744856" y="4481581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5096" y="3133628"/>
            <a:ext cx="180970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14800" y="3305078"/>
            <a:ext cx="2819400" cy="352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95" y="304800"/>
            <a:ext cx="7556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Google Maps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Copy / paste coordinates to display location on Google Maps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4513" y="1752600"/>
            <a:ext cx="8940800" cy="5029200"/>
            <a:chOff x="0" y="0"/>
            <a:chExt cx="12192000" cy="685800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>
              <a:off x="4582265" y="4199082"/>
              <a:ext cx="513766" cy="17125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105400" y="3789410"/>
              <a:ext cx="2362200" cy="990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37402" y="4711830"/>
            <a:ext cx="1202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Display results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71595" y="304800"/>
            <a:ext cx="5086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Google Maps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The address is displayed on Google maps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676400"/>
            <a:ext cx="8805331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669425" y="3047999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79756" y="2971800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6020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Google Maps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Select a store from database: “Store02Comp01”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600200"/>
            <a:ext cx="880533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0800000">
            <a:off x="6858000" y="3076672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55065" y="2971800"/>
            <a:ext cx="215053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87006" y="2978343"/>
            <a:ext cx="1202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Display results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595" y="304800"/>
            <a:ext cx="6532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Google Maps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Retrieve data from DataBase: Address &amp; Coordinates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54530" cy="492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6200000">
            <a:off x="7905945" y="4047608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16983" y="2965846"/>
            <a:ext cx="180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Copy coordinates here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77000" y="3273623"/>
            <a:ext cx="911510" cy="3077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10200" y="3119734"/>
            <a:ext cx="1066800" cy="15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26106" y="4390119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71595" y="304800"/>
            <a:ext cx="7556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Google Maps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>
                <a:solidFill>
                  <a:srgbClr val="002060"/>
                </a:solidFill>
              </a:rPr>
              <a:t>Copy / paste coordinates to display location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39240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752600"/>
            <a:ext cx="866986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22015" y="4711829"/>
            <a:ext cx="1202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Display results</a:t>
            </a:r>
            <a:endParaRPr lang="en-US" sz="1400" dirty="0"/>
          </a:p>
        </p:txBody>
      </p:sp>
      <p:sp>
        <p:nvSpPr>
          <p:cNvPr id="6" name="Right Arrow 5"/>
          <p:cNvSpPr/>
          <p:nvPr/>
        </p:nvSpPr>
        <p:spPr>
          <a:xfrm>
            <a:off x="3079762" y="4820844"/>
            <a:ext cx="376762" cy="1255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33800" y="4531501"/>
            <a:ext cx="1732280" cy="726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87332" y="3124200"/>
            <a:ext cx="1989668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16650" y="4450219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Address from DataBase is now confirmed by Google Maps</a:t>
            </a:r>
            <a:endParaRPr lang="en-US" sz="1400" dirty="0"/>
          </a:p>
        </p:txBody>
      </p:sp>
      <p:cxnSp>
        <p:nvCxnSpPr>
          <p:cNvPr id="23" name="Elbow Connector 22"/>
          <p:cNvCxnSpPr>
            <a:stCxn id="13" idx="2"/>
            <a:endCxn id="7" idx="3"/>
          </p:cNvCxnSpPr>
          <p:nvPr/>
        </p:nvCxnSpPr>
        <p:spPr>
          <a:xfrm rot="5400000" flipH="1">
            <a:off x="6506856" y="3853945"/>
            <a:ext cx="78718" cy="2160270"/>
          </a:xfrm>
          <a:prstGeom prst="bentConnector4">
            <a:avLst>
              <a:gd name="adj1" fmla="val -290404"/>
              <a:gd name="adj2" fmla="val 8262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3"/>
            <a:endCxn id="13" idx="0"/>
          </p:cNvCxnSpPr>
          <p:nvPr/>
        </p:nvCxnSpPr>
        <p:spPr>
          <a:xfrm>
            <a:off x="6477000" y="3220720"/>
            <a:ext cx="1149350" cy="122949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1595" y="304800"/>
            <a:ext cx="805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Google Maps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Compare address from Database with address from Google </a:t>
            </a:r>
            <a:r>
              <a:rPr lang="en-US" sz="2400" i="1" dirty="0">
                <a:solidFill>
                  <a:srgbClr val="002060"/>
                </a:solidFill>
              </a:rPr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600200"/>
            <a:ext cx="8940799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6200000">
            <a:off x="5924745" y="4895656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60981" y="4930390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286000" y="4419600"/>
            <a:ext cx="3429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1595" y="304800"/>
            <a:ext cx="389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Edit Company04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676400"/>
            <a:ext cx="866986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02889" y="4802146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2343345" y="4767412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9800" y="2971800"/>
            <a:ext cx="1981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1595" y="304800"/>
            <a:ext cx="3016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Update company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Change data and save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28787"/>
            <a:ext cx="8754534" cy="492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3601" y="4495800"/>
            <a:ext cx="3657600" cy="276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6153344" y="5000139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4931877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072821" y="4791219"/>
            <a:ext cx="15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Company updated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71595" y="304800"/>
            <a:ext cx="4139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Delete the updated Company055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95" y="304800"/>
            <a:ext cx="2367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Login</a:t>
            </a: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Identity Seed code</a:t>
            </a:r>
            <a:endParaRPr lang="en-US" sz="2400" i="1" dirty="0">
              <a:solidFill>
                <a:srgbClr val="00206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3657600"/>
            <a:ext cx="263525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657600"/>
            <a:ext cx="4495800" cy="315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" y="1752600"/>
            <a:ext cx="8531225" cy="179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6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95450"/>
            <a:ext cx="8906934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629262" y="3986582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9423" y="4495800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Company055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Confirm delete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95450"/>
            <a:ext cx="8771466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0800000">
            <a:off x="629234" y="2913494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2845232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353432" y="4572000"/>
            <a:ext cx="1769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Company055 deleted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71595" y="304800"/>
            <a:ext cx="389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Click to display all stores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6200000">
            <a:off x="1886145" y="4667055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31334" y="4572000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595" y="304800"/>
            <a:ext cx="3936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stores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Select all stores and click delete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600200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6200000">
            <a:off x="5132213" y="3009252"/>
            <a:ext cx="376762" cy="1255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3092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stores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Confirm delete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600200"/>
            <a:ext cx="880533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0800000">
            <a:off x="850900" y="2514600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77366" y="2206823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595" y="304800"/>
            <a:ext cx="3092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stores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No stores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44660"/>
            <a:ext cx="866986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0800000">
            <a:off x="3048000" y="4724400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53589" y="4616255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595" y="304800"/>
            <a:ext cx="4481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>
                <a:solidFill>
                  <a:srgbClr val="002060"/>
                </a:solidFill>
              </a:rPr>
              <a:t>Select all </a:t>
            </a:r>
            <a:r>
              <a:rPr lang="en-US" sz="2400" i="1" dirty="0" smtClean="0">
                <a:solidFill>
                  <a:srgbClr val="002060"/>
                </a:solidFill>
              </a:rPr>
              <a:t>companies and </a:t>
            </a:r>
            <a:r>
              <a:rPr lang="en-US" sz="2400" i="1" dirty="0">
                <a:solidFill>
                  <a:srgbClr val="002060"/>
                </a:solidFill>
              </a:rPr>
              <a:t>click delete</a:t>
            </a: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752600"/>
            <a:ext cx="853439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6200000">
            <a:off x="4979813" y="3132777"/>
            <a:ext cx="376762" cy="1255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Confirm delete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676400"/>
            <a:ext cx="866986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0800000">
            <a:off x="907284" y="4038600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3960911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Click to Account to log out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88" y="1676400"/>
            <a:ext cx="8805331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0800000">
            <a:off x="987717" y="4530627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4458798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Click to Account to log out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752600"/>
            <a:ext cx="880533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6200000">
            <a:off x="5315145" y="3524055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35306" y="3921323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2475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Logout modal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Confirm Log out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2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8" y="2302933"/>
            <a:ext cx="174625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2286000"/>
            <a:ext cx="6407150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95" y="304800"/>
            <a:ext cx="2367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Login</a:t>
            </a: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Identity Seed code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39900"/>
            <a:ext cx="8692444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95" y="304800"/>
            <a:ext cx="3945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Start application page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9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995" y="565497"/>
            <a:ext cx="2880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i="1" dirty="0">
                <a:solidFill>
                  <a:srgbClr val="002060"/>
                </a:solidFill>
              </a:rPr>
              <a:t>Creating the database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895" y="1492834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1. Create database </a:t>
            </a:r>
            <a:r>
              <a:rPr lang="en-US" dirty="0"/>
              <a:t>first </a:t>
            </a:r>
            <a:r>
              <a:rPr lang="en-US" dirty="0" smtClean="0"/>
              <a:t>in Microsoft </a:t>
            </a:r>
            <a:r>
              <a:rPr lang="en-US" dirty="0"/>
              <a:t>SQL </a:t>
            </a:r>
            <a:r>
              <a:rPr lang="en-US" dirty="0" smtClean="0"/>
              <a:t>Server App: “</a:t>
            </a:r>
            <a:r>
              <a:rPr lang="en-US" dirty="0" err="1" smtClean="0"/>
              <a:t>ManageStores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95" y="2102434"/>
            <a:ext cx="2679700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95" y="2102434"/>
            <a:ext cx="50165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81600" y="2483434"/>
            <a:ext cx="3352895" cy="276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2514599" y="2940634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467545" y="4601898"/>
            <a:ext cx="513766" cy="171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45" y="5105400"/>
            <a:ext cx="81661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04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995" y="565497"/>
            <a:ext cx="7748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i="1" dirty="0">
                <a:solidFill>
                  <a:srgbClr val="002060"/>
                </a:solidFill>
              </a:rPr>
              <a:t>Scripts for creating these 2 tables in database. Use New Query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25527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0" y="1971674"/>
            <a:ext cx="525579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4114800"/>
            <a:ext cx="5746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17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995" y="565497"/>
            <a:ext cx="5797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i="1" dirty="0" smtClean="0">
                <a:solidFill>
                  <a:srgbClr val="002060"/>
                </a:solidFill>
              </a:rPr>
              <a:t>Scripts </a:t>
            </a:r>
            <a:r>
              <a:rPr lang="en-US" sz="2400" i="1" dirty="0">
                <a:solidFill>
                  <a:srgbClr val="002060"/>
                </a:solidFill>
              </a:rPr>
              <a:t>for </a:t>
            </a:r>
            <a:r>
              <a:rPr lang="en-US" sz="2400" i="1" dirty="0" smtClean="0">
                <a:solidFill>
                  <a:srgbClr val="002060"/>
                </a:solidFill>
              </a:rPr>
              <a:t>creating these 2 tables in database</a:t>
            </a:r>
            <a:endParaRPr lang="en-US" sz="2400" i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828562"/>
            <a:ext cx="7467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Companies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ID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uniqueidentifier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primary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/>
              </a:rPr>
              <a:t>NEWID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(),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nvarchar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50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OrganizationNumber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Notes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nvarchar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838200" y="3733800"/>
            <a:ext cx="800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Stores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ID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uniqueidentifier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primary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/>
              </a:rPr>
              <a:t>NEWID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(),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CompanyId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uniqueidentifier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REFERENCES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Companies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ID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nvarchar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100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Address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nvarchar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512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City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nvarchar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512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Zip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nvarchar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16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Country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nvarchar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50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Longitude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nvarchar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15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),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Latitude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nvarchar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15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50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995" y="565497"/>
            <a:ext cx="7586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i="1" dirty="0" smtClean="0">
                <a:solidFill>
                  <a:srgbClr val="002060"/>
                </a:solidFill>
              </a:rPr>
              <a:t>Scripts </a:t>
            </a:r>
            <a:r>
              <a:rPr lang="en-US" sz="2400" i="1" dirty="0">
                <a:solidFill>
                  <a:srgbClr val="002060"/>
                </a:solidFill>
              </a:rPr>
              <a:t>for </a:t>
            </a:r>
            <a:r>
              <a:rPr lang="en-US" sz="2400" i="1" dirty="0" smtClean="0">
                <a:solidFill>
                  <a:srgbClr val="002060"/>
                </a:solidFill>
              </a:rPr>
              <a:t>seeding / populating Companies table in database.</a:t>
            </a:r>
            <a:endParaRPr lang="en-US" sz="2400" i="1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6995" y="1981200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Insert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Into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Companies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Values 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Default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'Company01'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1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</a:rPr>
              <a:t>'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</a:rPr>
              <a:t>xxxnottes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)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Insert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Into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Companies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Values 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Default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'Company02'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2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'xxxnotes2'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)</a:t>
            </a:r>
            <a:endParaRPr lang="en-US" sz="16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92" y="2895600"/>
            <a:ext cx="429143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8" y="4544728"/>
            <a:ext cx="7014723" cy="132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75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6995" y="565497"/>
            <a:ext cx="8643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i="1" dirty="0">
                <a:solidFill>
                  <a:srgbClr val="002060"/>
                </a:solidFill>
              </a:rPr>
              <a:t>Scripts for seeding / populating </a:t>
            </a:r>
            <a:r>
              <a:rPr lang="en-US" sz="2400" i="1" dirty="0" smtClean="0">
                <a:solidFill>
                  <a:srgbClr val="002060"/>
                </a:solidFill>
              </a:rPr>
              <a:t>Stores table </a:t>
            </a:r>
            <a:r>
              <a:rPr lang="en-US" sz="2400" i="1" dirty="0">
                <a:solidFill>
                  <a:srgbClr val="002060"/>
                </a:solidFill>
              </a:rPr>
              <a:t>in </a:t>
            </a:r>
            <a:r>
              <a:rPr lang="en-US" sz="2400" i="1" dirty="0" smtClean="0">
                <a:solidFill>
                  <a:srgbClr val="002060"/>
                </a:solidFill>
              </a:rPr>
              <a:t>database (CompanyId)</a:t>
            </a:r>
            <a:endParaRPr lang="en-US" sz="2400" i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7475" y="1905000"/>
            <a:ext cx="9067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INTO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Stores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VALUES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Default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ID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Companies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ID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FF0000"/>
                </a:solidFill>
                <a:latin typeface="Consolas"/>
              </a:rPr>
              <a:t>'7D81BE2C-92BA-47B1-840D-8B5180ACF751'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/>
              </a:rPr>
              <a:t>'Store02Comp01'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/>
              </a:rPr>
              <a:t>'</a:t>
            </a:r>
            <a:r>
              <a:rPr lang="en-US" sz="1400" dirty="0" err="1">
                <a:solidFill>
                  <a:srgbClr val="FF0000"/>
                </a:solidFill>
                <a:latin typeface="Consolas"/>
              </a:rPr>
              <a:t>Gränsgatan</a:t>
            </a:r>
            <a:r>
              <a:rPr lang="en-US" sz="1400" dirty="0">
                <a:solidFill>
                  <a:srgbClr val="FF0000"/>
                </a:solidFill>
                <a:latin typeface="Consolas"/>
              </a:rPr>
              <a:t> 25'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/>
              </a:rPr>
              <a:t>'Värnamo'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/>
              </a:rPr>
              <a:t>'33152'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/>
              </a:rPr>
              <a:t>'Sweden'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Default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Default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)</a:t>
            </a:r>
            <a:endParaRPr lang="en-US" sz="1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80" y="3429000"/>
            <a:ext cx="41719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47" y="4800600"/>
            <a:ext cx="784225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9200" y="5943600"/>
            <a:ext cx="596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Observation: Longitude and Latitude are NULL for the moment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0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6995" y="565497"/>
            <a:ext cx="779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i="1" dirty="0" smtClean="0">
                <a:solidFill>
                  <a:srgbClr val="002060"/>
                </a:solidFill>
              </a:rPr>
              <a:t>Click to store “Store02Comp01” to update Google Coordinates</a:t>
            </a:r>
            <a:endParaRPr lang="en-US" sz="2400" i="1" dirty="0">
              <a:solidFill>
                <a:srgbClr val="002060"/>
              </a:solidFill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534400" cy="298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 rot="16200000">
            <a:off x="6656213" y="4011787"/>
            <a:ext cx="376762" cy="1255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7872" y="4343400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98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6995" y="565497"/>
            <a:ext cx="171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i="1" dirty="0" smtClean="0">
                <a:solidFill>
                  <a:srgbClr val="002060"/>
                </a:solidFill>
              </a:rPr>
              <a:t>Update store</a:t>
            </a:r>
            <a:endParaRPr lang="en-US" sz="2400" i="1" dirty="0">
              <a:solidFill>
                <a:srgbClr val="00206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200" y="1931425"/>
            <a:ext cx="7872683" cy="4269250"/>
            <a:chOff x="457200" y="1931425"/>
            <a:chExt cx="7872683" cy="4269250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931425"/>
              <a:ext cx="5629275" cy="426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752601" y="4953000"/>
              <a:ext cx="6577282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1369326" y="5988048"/>
              <a:ext cx="376762" cy="1255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7200" y="5834159"/>
              <a:ext cx="873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Next step</a:t>
              </a:r>
              <a:endParaRPr lang="en-US" sz="14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71852" y="5184662"/>
            <a:ext cx="513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coordinates will be automatically </a:t>
            </a:r>
            <a:r>
              <a:rPr lang="en-US" sz="1400" dirty="0" smtClean="0"/>
              <a:t>retrieved from </a:t>
            </a:r>
            <a:r>
              <a:rPr lang="en-US" sz="1400" dirty="0"/>
              <a:t>the Google </a:t>
            </a:r>
            <a:r>
              <a:rPr lang="en-US" sz="1400" dirty="0" smtClean="0"/>
              <a:t>App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15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6995" y="565497"/>
            <a:ext cx="705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i="1" dirty="0" smtClean="0">
                <a:solidFill>
                  <a:srgbClr val="002060"/>
                </a:solidFill>
              </a:rPr>
              <a:t>Coordinates are now updated in store: “Store02Comp01”</a:t>
            </a:r>
            <a:endParaRPr lang="en-US" sz="2400" i="1" dirty="0">
              <a:solidFill>
                <a:srgbClr val="00206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8377084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86401" y="3581400"/>
            <a:ext cx="1371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1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6995" y="565497"/>
            <a:ext cx="705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i="1" dirty="0" smtClean="0">
                <a:solidFill>
                  <a:srgbClr val="002060"/>
                </a:solidFill>
              </a:rPr>
              <a:t>Coordinates are now updated in store: “Store02Comp01”</a:t>
            </a:r>
            <a:endParaRPr lang="en-US" sz="2400" i="1" dirty="0">
              <a:solidFill>
                <a:srgbClr val="00206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8377084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86401" y="3581400"/>
            <a:ext cx="1371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1524000"/>
            <a:ext cx="1891898" cy="297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0800"/>
            <a:ext cx="6572250" cy="64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4572000"/>
            <a:ext cx="7645400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 rot="16200000">
            <a:off x="4840224" y="6382258"/>
            <a:ext cx="530352" cy="1767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27480" y="6316761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71595" y="30480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Login</a:t>
            </a: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Sign in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4104" y="3563034"/>
            <a:ext cx="1221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Tack 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909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95" y="304800"/>
            <a:ext cx="4828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Start page / Company/Index</a:t>
            </a: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Create a new Company</a:t>
            </a:r>
            <a:endParaRPr lang="en-US" sz="2400" i="1" dirty="0">
              <a:solidFill>
                <a:srgbClr val="00206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8858765" cy="321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00200" y="4038600"/>
            <a:ext cx="1905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315200" y="3276600"/>
            <a:ext cx="4572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3198911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8800" y="1905000"/>
            <a:ext cx="8346196" cy="4419600"/>
            <a:chOff x="914400" y="2209800"/>
            <a:chExt cx="7194996" cy="3810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209800"/>
              <a:ext cx="7194996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>
              <a:off x="2133600" y="5562600"/>
              <a:ext cx="457200" cy="1524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09980" y="5410200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595" y="304800"/>
            <a:ext cx="497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Create a new company page</a:t>
            </a: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Save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52255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7162800" y="2971800"/>
            <a:ext cx="4572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72200" y="2894111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95" y="304800"/>
            <a:ext cx="3379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</a:t>
            </a:r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Companies</a:t>
            </a: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Create others companies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71300" y="1638638"/>
            <a:ext cx="8049000" cy="4152562"/>
            <a:chOff x="914400" y="1867238"/>
            <a:chExt cx="7162800" cy="369536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867238"/>
              <a:ext cx="7162800" cy="369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981200" y="3283603"/>
              <a:ext cx="3352800" cy="990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6781800" y="3392670"/>
              <a:ext cx="457200" cy="1524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480050"/>
            <a:ext cx="634365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24006" y="3524055"/>
            <a:ext cx="873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Next step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71595" y="304800"/>
            <a:ext cx="389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Display all Companies</a:t>
            </a:r>
            <a:endParaRPr lang="en-US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lvl="1"/>
            <a:r>
              <a:rPr lang="en-US" sz="2400" i="1" dirty="0" smtClean="0">
                <a:solidFill>
                  <a:srgbClr val="002060"/>
                </a:solidFill>
              </a:rPr>
              <a:t>Create a store in Company01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1980</TotalTime>
  <Words>802</Words>
  <Application>Microsoft Office PowerPoint</Application>
  <PresentationFormat>On-screen Show (4:3)</PresentationFormat>
  <Paragraphs>221</Paragraphs>
  <Slides>50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Median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Mihaela</dc:creator>
  <cp:lastModifiedBy>Windows User</cp:lastModifiedBy>
  <cp:revision>205</cp:revision>
  <dcterms:created xsi:type="dcterms:W3CDTF">2006-08-16T00:00:00Z</dcterms:created>
  <dcterms:modified xsi:type="dcterms:W3CDTF">2020-12-12T23:11:12Z</dcterms:modified>
</cp:coreProperties>
</file>